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4" r:id="rId4"/>
    <p:sldId id="282" r:id="rId5"/>
    <p:sldId id="283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5F3C-0AD5-4DFD-8247-B469CE1FE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22814-089C-44C1-9477-8E2B71A27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9AABF-53C4-4E1B-9F4A-44F5C305F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ED33C-FFB6-4D1F-B765-AE545D20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45D62-DCCD-4EA7-89ED-9470FDD37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6B4A-5CC3-4BC5-9FDF-7197E3921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B5A79-E425-4975-B37E-65AD04943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0B6E7-53E7-43EE-9B61-8A5ED8D4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FE937-E97B-4F52-93EE-6449493BA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970EB-3EE0-4CEB-90FE-C6F89FF9A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3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CCF42-2563-4DD5-B334-DD755DF2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4DE59-9D42-4EAC-8DF5-F50705A85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B5922-34AA-49F8-8D26-94851FBBB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5EB4E-4F1B-48FF-8B33-1D0398B3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58482-CB6B-4573-808C-57F13CA6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4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7CBB2-6536-4FB3-BFA1-FC6D544EA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BF91-FC9F-4FAD-88EF-B760C082D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9413F-0D0C-4753-90CD-4C3345D70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3342A-5E20-4DB8-85AC-6F3AB9314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7700A-B9EF-4BB0-922D-D9548D32D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E968C-70FD-4D1D-B013-FFD5320E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84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5AE2A-DD54-4811-95CA-AB8963CC2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1278C-675F-492A-8211-50B8477E9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C9C04-DF5B-48AA-BFFA-5A46953A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69A32-80D3-437E-A927-8B5D81492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1A99F-EFD5-4F89-A4F0-64068A176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5576D5-534D-417C-92D9-3A81AC316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321B2-FBFC-4804-9CA1-7CB01595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2B086-57A1-41BC-869E-FEF71CFC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0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4793-B5BE-432C-8BF8-74632CF5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03550-0FC2-4EA7-A5DC-9EAFFDB9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A7CD3-4BDD-4422-B984-6D1757DE6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D76CA4-28B2-4346-9700-3DC832158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6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34332-2A6D-485E-874C-946B1A8FC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DD5BD-4D66-495B-A98B-1F8409A4D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7EA83-9430-4FFA-BFD6-B5D9AB01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76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5CC3-FF88-4276-AECF-5989C59FE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AE80F-09D6-4980-9372-C9C98F5F3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D708B-1F53-42A6-9F34-4A400DAF4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AF65A-EDB9-4B31-96D7-780BD7C8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C9978-8824-4990-8FA6-9C41170D7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7AE804-3C78-43A0-A14B-76C553EF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0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0164-13AB-416F-8C6B-B885F1C64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B5504-C728-4CA8-8D64-70B8BC157F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3B782-A906-4AC7-B7A9-0EF7673A1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4834C-F7F5-40C9-9269-11E091319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2EF59-5106-4202-9832-1EB019BE0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27F07-B3DB-455F-B5B8-588F43B62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1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9A0D3-54DD-42EA-A231-FECB4C03A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F6D366-FA59-4C60-BA65-CDF231B1D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92353-700F-4618-B36C-87CB1CE2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D1E1B-C9A7-41E0-89BE-E3528CB8C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FD371-94BE-4360-8259-F6E8D191D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A2EF9-8EE6-475A-8BD5-1E0628CD48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4114BE-786E-4C64-A3E4-823ED7FB6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BC33B-3032-4849-8001-7C4EBBCCE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3EA80-9762-4896-AF53-093397994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9287A-2702-42DF-8427-921F52C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6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A55179-1A2C-43E8-AE69-A2A493B6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CDCEF-D04B-413A-875A-3F3FD5B78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B3008-259D-4036-88D9-66AF35477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04DFE-836A-4360-B7A1-052D6E2C913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2CA4F-AC7A-430F-A393-A5BECC2BB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E4376-D8AA-436F-A088-748255157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91AE7-EA61-4BB5-B8F6-D48BAEE62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7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C6F445-2565-4A9A-8EB6-7104B5B1C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0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450135"/>
            <a:ext cx="979598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/>
              <a:t>წვდომა </a:t>
            </a:r>
            <a:r>
              <a:rPr lang="en-US" dirty="0" err="1" smtClean="0"/>
              <a:t>ScienceDirect</a:t>
            </a:r>
            <a:r>
              <a:rPr lang="ka-GE" dirty="0" smtClean="0"/>
              <a:t> - სამეცნიერო ბაზაზე</a:t>
            </a:r>
            <a:endParaRPr lang="ka-GE" sz="2800" dirty="0">
              <a:latin typeface="Bebas Neue Regular" panose="00000500000000000000" pitchFamily="2" charset="0"/>
            </a:endParaRPr>
          </a:p>
          <a:p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r>
              <a:rPr lang="ka-GE" dirty="0"/>
              <a:t>აუცილებელია რეგისტრაციის გავლა ბტუ-ს ელექტრონული ფოსტით.რეგისტრაცია გვაძლევს საშუალებას აღნიშნული სამეცნიერო ბაზით ვისარგებლოთ, როგორც უნივერსიტეტის </a:t>
            </a:r>
            <a:r>
              <a:rPr lang="ka-GE" dirty="0" smtClean="0"/>
              <a:t>ტერიტორიიდან</a:t>
            </a:r>
            <a:r>
              <a:rPr lang="ka-GE" dirty="0"/>
              <a:t>, ისე მის ფარგლებს გარეთ.</a:t>
            </a:r>
            <a:r>
              <a:rPr lang="ka-GE" dirty="0"/>
              <a:t/>
            </a:r>
            <a:br>
              <a:rPr lang="ka-GE" dirty="0"/>
            </a:br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endParaRPr lang="en-US" sz="2800" dirty="0">
              <a:latin typeface="Bebas Neue Regular" panose="000005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7458" y="1446248"/>
            <a:ext cx="9448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dirty="0">
                <a:latin typeface="Bebas Neue Regular" panose="00000500000000000000" pitchFamily="2" charset="0"/>
              </a:rPr>
              <a:t/>
            </a:r>
            <a:br>
              <a:rPr lang="en-US" sz="2000" dirty="0">
                <a:latin typeface="Bebas Neue Regular" panose="00000500000000000000" pitchFamily="2" charset="0"/>
              </a:rPr>
            </a:br>
            <a:endParaRPr lang="en-US" sz="2000" dirty="0">
              <a:latin typeface="Bebas Neue Regular" panose="00000500000000000000" pitchFamily="2" charset="0"/>
            </a:endParaRPr>
          </a:p>
          <a:p>
            <a:r>
              <a:rPr lang="en-US" sz="2400" dirty="0">
                <a:latin typeface="Bebas Neue Regular" panose="00000500000000000000" pitchFamily="2" charset="0"/>
              </a:rPr>
              <a:t/>
            </a:r>
            <a:br>
              <a:rPr lang="en-US" sz="2400" dirty="0">
                <a:latin typeface="Bebas Neue Regular" panose="00000500000000000000" pitchFamily="2" charset="0"/>
              </a:rPr>
            </a:br>
            <a:endParaRPr lang="en-US" sz="3200" dirty="0">
              <a:latin typeface="Bebas Neue Regular" panose="000005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6459" y="1554481"/>
            <a:ext cx="8678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a-GE" dirty="0" smtClean="0">
              <a:solidFill>
                <a:srgbClr val="333333"/>
              </a:solidFill>
              <a:latin typeface="BPG Arial"/>
            </a:endParaRPr>
          </a:p>
          <a:p>
            <a:endParaRPr lang="ka-GE" dirty="0">
              <a:solidFill>
                <a:srgbClr val="333333"/>
              </a:solidFill>
              <a:latin typeface="BPG Arial"/>
            </a:endParaRPr>
          </a:p>
        </p:txBody>
      </p:sp>
      <p:pic>
        <p:nvPicPr>
          <p:cNvPr id="5" name="Content Placeholder 3"/>
          <p:cNvPicPr>
            <a:picLocks noGrp="1"/>
          </p:cNvPicPr>
          <p:nvPr>
            <p:ph idx="1"/>
          </p:nvPr>
        </p:nvPicPr>
        <p:blipFill rotWithShape="1">
          <a:blip r:embed="rId3"/>
          <a:srcRect t="8547" b="4274"/>
          <a:stretch/>
        </p:blipFill>
        <p:spPr bwMode="auto">
          <a:xfrm>
            <a:off x="1654233" y="2435629"/>
            <a:ext cx="7265323" cy="3707476"/>
          </a:xfrm>
          <a:prstGeom prst="rect">
            <a:avLst/>
          </a:prstGeom>
          <a:ln>
            <a:solidFill>
              <a:srgbClr val="F5F5F5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Left Arrow 5"/>
          <p:cNvSpPr/>
          <p:nvPr/>
        </p:nvSpPr>
        <p:spPr>
          <a:xfrm>
            <a:off x="9140555" y="2494885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9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/>
          <a:srcRect t="9402" r="2244" b="4843"/>
          <a:stretch/>
        </p:blipFill>
        <p:spPr bwMode="auto">
          <a:xfrm>
            <a:off x="1919028" y="2527501"/>
            <a:ext cx="5421110" cy="2867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06830"/>
            <a:ext cx="9144000" cy="523702"/>
          </a:xfrm>
        </p:spPr>
        <p:txBody>
          <a:bodyPr>
            <a:normAutofit/>
          </a:bodyPr>
          <a:lstStyle/>
          <a:p>
            <a:pPr algn="l"/>
            <a:r>
              <a:rPr lang="ka-GE" sz="1800" dirty="0" smtClean="0">
                <a:latin typeface="+mn-lt"/>
              </a:rPr>
              <a:t>წვდომა </a:t>
            </a:r>
            <a:r>
              <a:rPr lang="en-US" sz="1800" dirty="0" err="1">
                <a:latin typeface="+mn-lt"/>
              </a:rPr>
              <a:t>ScienceDirect</a:t>
            </a:r>
            <a:r>
              <a:rPr lang="ka-GE" sz="1800" dirty="0">
                <a:latin typeface="+mn-lt"/>
              </a:rPr>
              <a:t> - სამეცნიერო ბაზაზე</a:t>
            </a:r>
            <a:endParaRPr lang="ka-GE" sz="18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81454" y="2768138"/>
            <a:ext cx="3186545" cy="2489662"/>
          </a:xfrm>
        </p:spPr>
        <p:txBody>
          <a:bodyPr>
            <a:noAutofit/>
          </a:bodyPr>
          <a:lstStyle/>
          <a:p>
            <a:r>
              <a:rPr lang="ka-GE" sz="1800" dirty="0" smtClean="0">
                <a:ea typeface="+mj-ea"/>
                <a:cs typeface="+mj-cs"/>
              </a:rPr>
              <a:t>რეგისტრაციის შემდგომ, ბაზაში დაცული რესურსების 99% სრულად ხელმისაწვდომია მომხმარებლისათვის</a:t>
            </a:r>
            <a:endParaRPr lang="en-US" sz="18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403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06830"/>
            <a:ext cx="9144000" cy="523702"/>
          </a:xfrm>
        </p:spPr>
        <p:txBody>
          <a:bodyPr>
            <a:normAutofit/>
          </a:bodyPr>
          <a:lstStyle/>
          <a:p>
            <a:pPr algn="l"/>
            <a:r>
              <a:rPr lang="ka-GE" sz="1800" dirty="0" smtClean="0">
                <a:latin typeface="+mn-lt"/>
              </a:rPr>
              <a:t>წვდომა </a:t>
            </a:r>
            <a:r>
              <a:rPr lang="en-US" sz="1800" dirty="0" err="1">
                <a:latin typeface="+mn-lt"/>
              </a:rPr>
              <a:t>ScienceDirect</a:t>
            </a:r>
            <a:r>
              <a:rPr lang="ka-GE" sz="1800" dirty="0">
                <a:latin typeface="+mn-lt"/>
              </a:rPr>
              <a:t> - სამეცნიერო ბაზაზე</a:t>
            </a:r>
            <a:endParaRPr lang="ka-GE" sz="18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81454" y="2768138"/>
            <a:ext cx="3186545" cy="2489662"/>
          </a:xfrm>
        </p:spPr>
        <p:txBody>
          <a:bodyPr>
            <a:noAutofit/>
          </a:bodyPr>
          <a:lstStyle/>
          <a:p>
            <a:r>
              <a:rPr lang="ka-GE" sz="1800" dirty="0" smtClean="0">
                <a:ea typeface="+mj-ea"/>
                <a:cs typeface="+mj-cs"/>
              </a:rPr>
              <a:t>ძიება  ხორციელდება, მარტივი ქივორდების საშუალებით. </a:t>
            </a:r>
            <a:endParaRPr lang="en-US" sz="1800" dirty="0">
              <a:ea typeface="+mj-ea"/>
              <a:cs typeface="+mj-cs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t="9687" b="4274"/>
          <a:stretch/>
        </p:blipFill>
        <p:spPr bwMode="auto">
          <a:xfrm>
            <a:off x="1262149" y="2015663"/>
            <a:ext cx="5943600" cy="2876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9278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06830"/>
            <a:ext cx="9144000" cy="523702"/>
          </a:xfrm>
        </p:spPr>
        <p:txBody>
          <a:bodyPr>
            <a:normAutofit/>
          </a:bodyPr>
          <a:lstStyle/>
          <a:p>
            <a:pPr algn="l"/>
            <a:r>
              <a:rPr lang="ka-GE" sz="1800" dirty="0" smtClean="0">
                <a:latin typeface="+mn-lt"/>
              </a:rPr>
              <a:t>წვდომა </a:t>
            </a:r>
            <a:r>
              <a:rPr lang="en-US" sz="1800" dirty="0" err="1">
                <a:latin typeface="+mn-lt"/>
              </a:rPr>
              <a:t>ScienceDirect</a:t>
            </a:r>
            <a:r>
              <a:rPr lang="ka-GE" sz="1800" dirty="0">
                <a:latin typeface="+mn-lt"/>
              </a:rPr>
              <a:t> - სამეცნიერო ბაზაზე</a:t>
            </a:r>
            <a:endParaRPr lang="ka-GE" sz="18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81454" y="2768138"/>
            <a:ext cx="3186545" cy="2489662"/>
          </a:xfrm>
        </p:spPr>
        <p:txBody>
          <a:bodyPr>
            <a:noAutofit/>
          </a:bodyPr>
          <a:lstStyle/>
          <a:p>
            <a:r>
              <a:rPr lang="ka-GE" sz="1800" dirty="0" smtClean="0">
                <a:ea typeface="+mj-ea"/>
                <a:cs typeface="+mj-cs"/>
              </a:rPr>
              <a:t>მოძიებული მასალის ფილტრაცია შესაძლებელია,მარცხენა ზოლში არსებული სხვადასხვა პარამეტრების მიხედვით. </a:t>
            </a:r>
            <a:endParaRPr lang="en-US" sz="1800" dirty="0">
              <a:ea typeface="+mj-ea"/>
              <a:cs typeface="+mj-cs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1" t="8547" r="1282" b="4558"/>
          <a:stretch/>
        </p:blipFill>
        <p:spPr bwMode="auto">
          <a:xfrm>
            <a:off x="610293" y="2200880"/>
            <a:ext cx="5867400" cy="29051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084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2583" y="1049225"/>
            <a:ext cx="79802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800" dirty="0">
                <a:latin typeface="Bebas Neue Regular" panose="00000500000000000000" pitchFamily="2" charset="0"/>
              </a:rPr>
              <a:t>მადლობა ყურადღებისთვის!</a:t>
            </a:r>
            <a:endParaRPr lang="en-US" sz="2800" dirty="0">
              <a:latin typeface="Bebas Neue Regular" panose="00000500000000000000" pitchFamily="2" charset="0"/>
            </a:endParaRPr>
          </a:p>
          <a:p>
            <a:endParaRPr lang="ka-GE" sz="2800" dirty="0">
              <a:latin typeface="Bebas Neue Regular" panose="00000500000000000000" pitchFamily="2" charset="0"/>
            </a:endParaRPr>
          </a:p>
          <a:p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r>
              <a:rPr lang="ka-GE" sz="2800" dirty="0">
                <a:latin typeface="Bebas Neue Regular" panose="00000500000000000000" pitchFamily="2" charset="0"/>
              </a:rPr>
              <a:t/>
            </a:r>
            <a:br>
              <a:rPr lang="ka-GE" sz="2800" dirty="0">
                <a:latin typeface="Bebas Neue Regular" panose="00000500000000000000" pitchFamily="2" charset="0"/>
              </a:rPr>
            </a:br>
            <a:endParaRPr lang="en-US" sz="2800" dirty="0">
              <a:latin typeface="Bebas Neue Regula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</TotalTime>
  <Words>51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Bebas Neue Regular</vt:lpstr>
      <vt:lpstr>BPG Arial</vt:lpstr>
      <vt:lpstr>Calibri</vt:lpstr>
      <vt:lpstr>Calibri Light</vt:lpstr>
      <vt:lpstr>Sylfaen</vt:lpstr>
      <vt:lpstr>Office Theme</vt:lpstr>
      <vt:lpstr>PowerPoint Presentation</vt:lpstr>
      <vt:lpstr>PowerPoint Presentation</vt:lpstr>
      <vt:lpstr>წვდომა ScienceDirect - სამეცნიერო ბაზაზე</vt:lpstr>
      <vt:lpstr>წვდომა ScienceDirect - სამეცნიერო ბაზაზე</vt:lpstr>
      <vt:lpstr>წვდომა ScienceDirect - სამეცნიერო ბაზაზე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 kizivadze</dc:creator>
  <cp:lastModifiedBy>library</cp:lastModifiedBy>
  <cp:revision>59</cp:revision>
  <dcterms:created xsi:type="dcterms:W3CDTF">2020-04-12T16:16:45Z</dcterms:created>
  <dcterms:modified xsi:type="dcterms:W3CDTF">2022-10-04T09:59:37Z</dcterms:modified>
</cp:coreProperties>
</file>